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60" r:id="rId2"/>
  </p:sldMasterIdLst>
  <p:notesMasterIdLst>
    <p:notesMasterId r:id="rId48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07" r:id="rId45"/>
    <p:sldId id="524" r:id="rId46"/>
    <p:sldId id="270" r:id="rId47"/>
  </p:sldIdLst>
  <p:sldSz cx="9144000" cy="5143500" type="screen16x9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21212"/>
    <a:srgbClr val="1A0000"/>
    <a:srgbClr val="FFFFFF"/>
    <a:srgbClr val="2FC9FF"/>
    <a:srgbClr val="66CCFF"/>
    <a:srgbClr val="CED23A"/>
    <a:srgbClr val="0099FF"/>
    <a:srgbClr val="FF5050"/>
    <a:srgbClr val="28B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176" autoAdjust="0"/>
    <p:restoredTop sz="94595" autoAdjust="0"/>
  </p:normalViewPr>
  <p:slideViewPr>
    <p:cSldViewPr>
      <p:cViewPr varScale="1">
        <p:scale>
          <a:sx n="85" d="100"/>
          <a:sy n="85" d="100"/>
        </p:scale>
        <p:origin x="-444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1B096-119D-46BF-8232-BFBADB609302}">
      <dsp:nvSpPr>
        <dsp:cNvPr id="0" name=""/>
        <dsp:cNvSpPr/>
      </dsp:nvSpPr>
      <dsp:spPr>
        <a:xfrm>
          <a:off x="2163206" y="0"/>
          <a:ext cx="3394075" cy="339407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02FED-9DB6-4046-8C60-663529AC6FCE}">
      <dsp:nvSpPr>
        <dsp:cNvPr id="0" name=""/>
        <dsp:cNvSpPr/>
      </dsp:nvSpPr>
      <dsp:spPr>
        <a:xfrm>
          <a:off x="3860244" y="341230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380451"/>
        <a:ext cx="2127706" cy="724999"/>
      </dsp:txXfrm>
    </dsp:sp>
    <dsp:sp modelId="{D4B5E754-C8C6-4D2E-B45C-BE412F1819EF}">
      <dsp:nvSpPr>
        <dsp:cNvPr id="0" name=""/>
        <dsp:cNvSpPr/>
      </dsp:nvSpPr>
      <dsp:spPr>
        <a:xfrm>
          <a:off x="3860244" y="1245101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1284322"/>
        <a:ext cx="2127706" cy="724999"/>
      </dsp:txXfrm>
    </dsp:sp>
    <dsp:sp modelId="{0E37E39B-0042-4FCA-B063-15B0A136E21F}">
      <dsp:nvSpPr>
        <dsp:cNvPr id="0" name=""/>
        <dsp:cNvSpPr/>
      </dsp:nvSpPr>
      <dsp:spPr>
        <a:xfrm>
          <a:off x="3860244" y="2148973"/>
          <a:ext cx="2206148" cy="803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 dirty="0"/>
        </a:p>
      </dsp:txBody>
      <dsp:txXfrm>
        <a:off x="3899465" y="2188194"/>
        <a:ext cx="2127706" cy="724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5452" y="8802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95073"/>
        <a:ext cx="374659" cy="160569"/>
      </dsp:txXfrm>
    </dsp:sp>
    <dsp:sp modelId="{5143792E-31E3-4D33-AEED-211173ED5E55}">
      <dsp:nvSpPr>
        <dsp:cNvPr id="0" name=""/>
        <dsp:cNvSpPr/>
      </dsp:nvSpPr>
      <dsp:spPr>
        <a:xfrm rot="5400000">
          <a:off x="2238241" y="-1842380"/>
          <a:ext cx="348081" cy="4101906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61329" y="51524"/>
        <a:ext cx="4084914" cy="314097"/>
      </dsp:txXfrm>
    </dsp:sp>
    <dsp:sp modelId="{15ABE7B8-55E6-4DA8-A460-9057386043BC}">
      <dsp:nvSpPr>
        <dsp:cNvPr id="0" name=""/>
        <dsp:cNvSpPr/>
      </dsp:nvSpPr>
      <dsp:spPr>
        <a:xfrm rot="5400000">
          <a:off x="-85452" y="536632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167" y="643678"/>
        <a:ext cx="374659" cy="160569"/>
      </dsp:txXfrm>
    </dsp:sp>
    <dsp:sp modelId="{F4D931C6-ED26-4338-9733-47F3878BC464}">
      <dsp:nvSpPr>
        <dsp:cNvPr id="0" name=""/>
        <dsp:cNvSpPr/>
      </dsp:nvSpPr>
      <dsp:spPr>
        <a:xfrm rot="5400000">
          <a:off x="2252402" y="-1423657"/>
          <a:ext cx="347898" cy="410042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76137" y="469591"/>
        <a:ext cx="4083446" cy="313932"/>
      </dsp:txXfrm>
    </dsp:sp>
    <dsp:sp modelId="{C3E00CA8-54B6-4563-80F5-EAC9771EEFEC}">
      <dsp:nvSpPr>
        <dsp:cNvPr id="0" name=""/>
        <dsp:cNvSpPr/>
      </dsp:nvSpPr>
      <dsp:spPr>
        <a:xfrm rot="5400000">
          <a:off x="-85452" y="985237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092283"/>
        <a:ext cx="374659" cy="160569"/>
      </dsp:txXfrm>
    </dsp:sp>
    <dsp:sp modelId="{35862446-6A4D-4F9A-B375-2838520273BE}">
      <dsp:nvSpPr>
        <dsp:cNvPr id="0" name=""/>
        <dsp:cNvSpPr/>
      </dsp:nvSpPr>
      <dsp:spPr>
        <a:xfrm rot="5400000">
          <a:off x="2246495" y="-976035"/>
          <a:ext cx="347898" cy="4122579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155" y="928288"/>
        <a:ext cx="4105596" cy="313932"/>
      </dsp:txXfrm>
    </dsp:sp>
    <dsp:sp modelId="{6547B879-EE68-4014-B1C3-5BD94E9409BB}">
      <dsp:nvSpPr>
        <dsp:cNvPr id="0" name=""/>
        <dsp:cNvSpPr/>
      </dsp:nvSpPr>
      <dsp:spPr>
        <a:xfrm rot="5400000">
          <a:off x="-85452" y="143384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167" y="1540887"/>
        <a:ext cx="374659" cy="160569"/>
      </dsp:txXfrm>
    </dsp:sp>
    <dsp:sp modelId="{1B13C1E7-4CDD-499C-9A3F-C3A46D29226B}">
      <dsp:nvSpPr>
        <dsp:cNvPr id="0" name=""/>
        <dsp:cNvSpPr/>
      </dsp:nvSpPr>
      <dsp:spPr>
        <a:xfrm rot="5400000">
          <a:off x="2246495" y="-522376"/>
          <a:ext cx="347898" cy="4120939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975" y="1381127"/>
        <a:ext cx="4103956" cy="313932"/>
      </dsp:txXfrm>
    </dsp:sp>
    <dsp:sp modelId="{67C52772-9E83-4BF9-B2FF-DFD9FB608A8A}">
      <dsp:nvSpPr>
        <dsp:cNvPr id="0" name=""/>
        <dsp:cNvSpPr/>
      </dsp:nvSpPr>
      <dsp:spPr>
        <a:xfrm rot="5400000">
          <a:off x="-85452" y="1882446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167" y="1989492"/>
        <a:ext cx="374659" cy="160569"/>
      </dsp:txXfrm>
    </dsp:sp>
    <dsp:sp modelId="{541A0BF4-386C-42AE-ABDB-09E059477EFB}">
      <dsp:nvSpPr>
        <dsp:cNvPr id="0" name=""/>
        <dsp:cNvSpPr/>
      </dsp:nvSpPr>
      <dsp:spPr>
        <a:xfrm rot="5400000">
          <a:off x="2244940" y="-84703"/>
          <a:ext cx="347891" cy="4117698"/>
        </a:xfrm>
        <a:prstGeom prst="round2Same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60037" y="1817183"/>
        <a:ext cx="4100715" cy="313925"/>
      </dsp:txXfrm>
    </dsp:sp>
    <dsp:sp modelId="{3450E231-A0E3-450E-8415-0FAC13ED1C12}">
      <dsp:nvSpPr>
        <dsp:cNvPr id="0" name=""/>
        <dsp:cNvSpPr/>
      </dsp:nvSpPr>
      <dsp:spPr>
        <a:xfrm rot="5400000">
          <a:off x="-85452" y="2331051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167" y="2438097"/>
        <a:ext cx="374659" cy="160569"/>
      </dsp:txXfrm>
    </dsp:sp>
    <dsp:sp modelId="{C00C8259-E637-4ACE-9227-806B7DA1482E}">
      <dsp:nvSpPr>
        <dsp:cNvPr id="0" name=""/>
        <dsp:cNvSpPr/>
      </dsp:nvSpPr>
      <dsp:spPr>
        <a:xfrm rot="5400000">
          <a:off x="2246495" y="345728"/>
          <a:ext cx="347898" cy="41209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975" y="2249232"/>
        <a:ext cx="4103956" cy="313932"/>
      </dsp:txXfrm>
    </dsp:sp>
    <dsp:sp modelId="{50198F71-1C49-4947-855E-030F5D3B5C9A}">
      <dsp:nvSpPr>
        <dsp:cNvPr id="0" name=""/>
        <dsp:cNvSpPr/>
      </dsp:nvSpPr>
      <dsp:spPr>
        <a:xfrm rot="5400000">
          <a:off x="-80286" y="2816589"/>
          <a:ext cx="535228" cy="374659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1" y="2923635"/>
        <a:ext cx="374659" cy="160569"/>
      </dsp:txXfrm>
    </dsp:sp>
    <dsp:sp modelId="{23970DA8-2F4E-43DD-96D4-860FAC2FBE80}">
      <dsp:nvSpPr>
        <dsp:cNvPr id="0" name=""/>
        <dsp:cNvSpPr/>
      </dsp:nvSpPr>
      <dsp:spPr>
        <a:xfrm rot="5400000">
          <a:off x="2173030" y="851322"/>
          <a:ext cx="482931" cy="41088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0057" y="2687871"/>
        <a:ext cx="4085304" cy="4357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A237B-3523-4822-BEB7-961218401C1F}">
      <dsp:nvSpPr>
        <dsp:cNvPr id="0" name=""/>
        <dsp:cNvSpPr/>
      </dsp:nvSpPr>
      <dsp:spPr>
        <a:xfrm>
          <a:off x="811239" y="0"/>
          <a:ext cx="3199912" cy="4064000"/>
        </a:xfrm>
        <a:prstGeom prst="triangle">
          <a:avLst/>
        </a:prstGeom>
        <a:solidFill>
          <a:srgbClr val="33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DE38B-984D-4619-8079-64BD4395B269}">
      <dsp:nvSpPr>
        <dsp:cNvPr id="0" name=""/>
        <dsp:cNvSpPr/>
      </dsp:nvSpPr>
      <dsp:spPr>
        <a:xfrm>
          <a:off x="2425509" y="382629"/>
          <a:ext cx="2856679" cy="105343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76933" y="434053"/>
        <a:ext cx="2753831" cy="950587"/>
      </dsp:txXfrm>
    </dsp:sp>
    <dsp:sp modelId="{D61598E8-50C8-496A-85A9-85AD82F7009B}">
      <dsp:nvSpPr>
        <dsp:cNvPr id="0" name=""/>
        <dsp:cNvSpPr/>
      </dsp:nvSpPr>
      <dsp:spPr>
        <a:xfrm>
          <a:off x="2409937" y="1518063"/>
          <a:ext cx="2898020" cy="96247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kern="1200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kern="1200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456921" y="1565047"/>
        <a:ext cx="2804052" cy="868503"/>
      </dsp:txXfrm>
    </dsp:sp>
    <dsp:sp modelId="{A470DCC6-DE5A-453E-A478-6569E67BA534}">
      <dsp:nvSpPr>
        <dsp:cNvPr id="0" name=""/>
        <dsp:cNvSpPr/>
      </dsp:nvSpPr>
      <dsp:spPr>
        <a:xfrm>
          <a:off x="2359852" y="2561285"/>
          <a:ext cx="2947682" cy="10930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3213" y="2614646"/>
        <a:ext cx="2840960" cy="9863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12FB9-3A36-4BC9-95E0-423200AB9381}">
      <dsp:nvSpPr>
        <dsp:cNvPr id="0" name=""/>
        <dsp:cNvSpPr/>
      </dsp:nvSpPr>
      <dsp:spPr>
        <a:xfrm rot="5400000">
          <a:off x="-80407" y="8040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1" y="187611"/>
        <a:ext cx="375224" cy="160811"/>
      </dsp:txXfrm>
    </dsp:sp>
    <dsp:sp modelId="{5143792E-31E3-4D33-AEED-211173ED5E55}">
      <dsp:nvSpPr>
        <dsp:cNvPr id="0" name=""/>
        <dsp:cNvSpPr/>
      </dsp:nvSpPr>
      <dsp:spPr>
        <a:xfrm rot="5400000">
          <a:off x="2373407" y="-1980308"/>
          <a:ext cx="348606" cy="4373398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61011" y="49106"/>
        <a:ext cx="4356380" cy="314570"/>
      </dsp:txXfrm>
    </dsp:sp>
    <dsp:sp modelId="{15ABE7B8-55E6-4DA8-A460-9057386043BC}">
      <dsp:nvSpPr>
        <dsp:cNvPr id="0" name=""/>
        <dsp:cNvSpPr/>
      </dsp:nvSpPr>
      <dsp:spPr>
        <a:xfrm rot="5400000">
          <a:off x="-85915" y="534945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509" y="642151"/>
        <a:ext cx="375224" cy="160811"/>
      </dsp:txXfrm>
    </dsp:sp>
    <dsp:sp modelId="{F4D931C6-ED26-4338-9733-47F3878BC464}">
      <dsp:nvSpPr>
        <dsp:cNvPr id="0" name=""/>
        <dsp:cNvSpPr/>
      </dsp:nvSpPr>
      <dsp:spPr>
        <a:xfrm rot="5400000">
          <a:off x="2388499" y="-1560905"/>
          <a:ext cx="348422" cy="4371823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kern="120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 rot="-5400000">
        <a:off x="376799" y="467804"/>
        <a:ext cx="4354814" cy="314404"/>
      </dsp:txXfrm>
    </dsp:sp>
    <dsp:sp modelId="{C3E00CA8-54B6-4563-80F5-EAC9771EEFEC}">
      <dsp:nvSpPr>
        <dsp:cNvPr id="0" name=""/>
        <dsp:cNvSpPr/>
      </dsp:nvSpPr>
      <dsp:spPr>
        <a:xfrm rot="5400000">
          <a:off x="-85915" y="984226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509" y="1091432"/>
        <a:ext cx="375224" cy="160811"/>
      </dsp:txXfrm>
    </dsp:sp>
    <dsp:sp modelId="{35862446-6A4D-4F9A-B375-2838520273BE}">
      <dsp:nvSpPr>
        <dsp:cNvPr id="0" name=""/>
        <dsp:cNvSpPr/>
      </dsp:nvSpPr>
      <dsp:spPr>
        <a:xfrm rot="5400000">
          <a:off x="2382201" y="-1113324"/>
          <a:ext cx="348422" cy="4395440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8693" y="927193"/>
        <a:ext cx="4378431" cy="314404"/>
      </dsp:txXfrm>
    </dsp:sp>
    <dsp:sp modelId="{6547B879-EE68-4014-B1C3-5BD94E9409BB}">
      <dsp:nvSpPr>
        <dsp:cNvPr id="0" name=""/>
        <dsp:cNvSpPr/>
      </dsp:nvSpPr>
      <dsp:spPr>
        <a:xfrm rot="5400000">
          <a:off x="-85915" y="1433508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-5509" y="1540714"/>
        <a:ext cx="375224" cy="160811"/>
      </dsp:txXfrm>
    </dsp:sp>
    <dsp:sp modelId="{1B13C1E7-4CDD-499C-9A3F-C3A46D29226B}">
      <dsp:nvSpPr>
        <dsp:cNvPr id="0" name=""/>
        <dsp:cNvSpPr/>
      </dsp:nvSpPr>
      <dsp:spPr>
        <a:xfrm rot="5400000">
          <a:off x="2382201" y="-658928"/>
          <a:ext cx="348422" cy="4393690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kern="120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568" y="1380714"/>
        <a:ext cx="4376681" cy="314404"/>
      </dsp:txXfrm>
    </dsp:sp>
    <dsp:sp modelId="{67C52772-9E83-4BF9-B2FF-DFD9FB608A8A}">
      <dsp:nvSpPr>
        <dsp:cNvPr id="0" name=""/>
        <dsp:cNvSpPr/>
      </dsp:nvSpPr>
      <dsp:spPr>
        <a:xfrm rot="5400000">
          <a:off x="-85915" y="1882789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5509" y="1989995"/>
        <a:ext cx="375224" cy="160811"/>
      </dsp:txXfrm>
    </dsp:sp>
    <dsp:sp modelId="{541A0BF4-386C-42AE-ABDB-09E059477EFB}">
      <dsp:nvSpPr>
        <dsp:cNvPr id="0" name=""/>
        <dsp:cNvSpPr/>
      </dsp:nvSpPr>
      <dsp:spPr>
        <a:xfrm rot="5400000">
          <a:off x="2381505" y="-203682"/>
          <a:ext cx="348416" cy="4390235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60596" y="1834235"/>
        <a:ext cx="4373227" cy="314400"/>
      </dsp:txXfrm>
    </dsp:sp>
    <dsp:sp modelId="{3450E231-A0E3-450E-8415-0FAC13ED1C12}">
      <dsp:nvSpPr>
        <dsp:cNvPr id="0" name=""/>
        <dsp:cNvSpPr/>
      </dsp:nvSpPr>
      <dsp:spPr>
        <a:xfrm rot="5400000">
          <a:off x="-85915" y="23320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6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509" y="2439277"/>
        <a:ext cx="375224" cy="160811"/>
      </dsp:txXfrm>
    </dsp:sp>
    <dsp:sp modelId="{C00C8259-E637-4ACE-9227-806B7DA1482E}">
      <dsp:nvSpPr>
        <dsp:cNvPr id="0" name=""/>
        <dsp:cNvSpPr/>
      </dsp:nvSpPr>
      <dsp:spPr>
        <a:xfrm rot="5400000">
          <a:off x="2382201" y="248111"/>
          <a:ext cx="348422" cy="439369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59568" y="2287754"/>
        <a:ext cx="4376681" cy="314404"/>
      </dsp:txXfrm>
    </dsp:sp>
    <dsp:sp modelId="{50198F71-1C49-4947-855E-030F5D3B5C9A}">
      <dsp:nvSpPr>
        <dsp:cNvPr id="0" name=""/>
        <dsp:cNvSpPr/>
      </dsp:nvSpPr>
      <dsp:spPr>
        <a:xfrm rot="5400000">
          <a:off x="-85915" y="2848971"/>
          <a:ext cx="536035" cy="37522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7</a:t>
          </a:r>
          <a:endParaRPr lang="ru-RU" sz="1600" b="1" kern="1200" dirty="0">
            <a:solidFill>
              <a:srgbClr val="002060"/>
            </a:solidFill>
          </a:endParaRPr>
        </a:p>
      </dsp:txBody>
      <dsp:txXfrm rot="-5400000">
        <a:off x="-5509" y="2956177"/>
        <a:ext cx="375224" cy="160811"/>
      </dsp:txXfrm>
    </dsp:sp>
    <dsp:sp modelId="{23970DA8-2F4E-43DD-96D4-860FAC2FBE80}">
      <dsp:nvSpPr>
        <dsp:cNvPr id="0" name=""/>
        <dsp:cNvSpPr/>
      </dsp:nvSpPr>
      <dsp:spPr>
        <a:xfrm rot="5400000">
          <a:off x="2316376" y="772750"/>
          <a:ext cx="483659" cy="43808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kern="120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789" y="2744947"/>
        <a:ext cx="4357223" cy="436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B2CCD-40FE-4CD4-9A7D-B45F9A52F302}">
      <dsp:nvSpPr>
        <dsp:cNvPr id="0" name=""/>
        <dsp:cNvSpPr/>
      </dsp:nvSpPr>
      <dsp:spPr>
        <a:xfrm>
          <a:off x="0" y="278234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322098"/>
        <a:ext cx="8141872" cy="810832"/>
      </dsp:txXfrm>
    </dsp:sp>
    <dsp:sp modelId="{630499CF-45B0-4481-ACBC-F771C134591C}">
      <dsp:nvSpPr>
        <dsp:cNvPr id="0" name=""/>
        <dsp:cNvSpPr/>
      </dsp:nvSpPr>
      <dsp:spPr>
        <a:xfrm>
          <a:off x="0" y="1176795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1176795"/>
        <a:ext cx="8229600" cy="794880"/>
      </dsp:txXfrm>
    </dsp:sp>
    <dsp:sp modelId="{01528EF9-20EC-4F7A-9C3B-859CD63BF206}">
      <dsp:nvSpPr>
        <dsp:cNvPr id="0" name=""/>
        <dsp:cNvSpPr/>
      </dsp:nvSpPr>
      <dsp:spPr>
        <a:xfrm>
          <a:off x="0" y="1971675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43864" y="2015539"/>
        <a:ext cx="8141872" cy="810832"/>
      </dsp:txXfrm>
    </dsp:sp>
    <dsp:sp modelId="{6245E045-48C2-4D6E-9FC8-D7AE63301085}">
      <dsp:nvSpPr>
        <dsp:cNvPr id="0" name=""/>
        <dsp:cNvSpPr/>
      </dsp:nvSpPr>
      <dsp:spPr>
        <a:xfrm>
          <a:off x="0" y="2870234"/>
          <a:ext cx="8229600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900" kern="1200" dirty="0"/>
        </a:p>
      </dsp:txBody>
      <dsp:txXfrm>
        <a:off x="0" y="2870234"/>
        <a:ext cx="8229600" cy="794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" y="746125"/>
            <a:ext cx="6629400" cy="372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1" y="4724957"/>
            <a:ext cx="5029200" cy="447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870" tIns="45935" rIns="91870" bIns="459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0122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6356-890C-4883-A055-FCB4F0D51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203FA-276E-43EC-93A6-295E70BA0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BF9FD-EE46-4920-91E0-2325ED6A6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880EEB-81AD-4C25-B0F8-36F891AFB674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23A6F3-31D0-486B-9424-2FF620064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1D28AE-2A49-4418-8D31-B0174A83C4D2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8C605D9-890E-4E54-B9E5-EAC165BE2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E00374-8DE0-4FE9-BBED-73D6184CD628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F9A3F6D-9A0D-446C-BEDD-15ADD42B32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77AC8-236D-44C8-92C6-FF11165CA1A5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2EB6C04-B9D2-4633-814F-1F5F1153E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B979F3-5DF9-4888-83CD-98F14B5FD191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AEFE25-619B-4987-BD9D-594655E94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876B12-7AD9-437A-8869-C1B9975D8676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539ED78-B603-43EA-96DB-CD4E7CC86F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D13FD8-4C39-4D1D-B21B-C506EB70B047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1FBE4B-0189-4B43-805F-A9393CEF3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45F2FD-7555-433A-AC56-F459A241D41D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E3A244-14D8-4A99-B486-C2646ECF8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E20D-7CDE-454A-AF76-6EF92EAF7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CB04D-61F8-4A95-923A-CF66632EA648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E13F27-6D0B-4CAA-B3CE-65BE5ECBF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BF3678-5F64-4A5A-8F9B-5E652FF4943A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6ED1025-CF2A-4059-8851-1802E795D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95E276A-7A83-405B-88C6-367FC34759F7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CA3EF8-040E-4DB5-AA21-B04F31FD0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6D7E-FDA4-4226-808C-86C6D4BE44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F269F-6E0E-4318-8023-111577DDF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58733-6A96-421E-BC38-78CA89E38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835A-1646-4DB6-B8B5-D0CDC18D3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435ED-01D9-440E-9DA8-1B6F95150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9BA2B-A43B-4120-A069-81209FB7A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9801-2B63-44CF-80FE-303A3C894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5D71D279-42AB-4246-870D-8FFA73097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fld id="{CE557849-90E0-4FDC-87E0-DCB9FF8DAA24}" type="datetimeFigureOut">
              <a:rPr lang="ru-RU"/>
              <a:pPr>
                <a:defRPr/>
              </a:pPr>
              <a:t>26.02.2020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fld id="{31B57851-A2FA-4679-BD43-0ED2239AE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9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0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1.mp3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emf"/><Relationship Id="rId2" Type="http://schemas.openxmlformats.org/officeDocument/2006/relationships/audio" Target="file:///D:\2020\&#1087;&#1088;&#1077;&#1079;&#1077;&#1085;&#1090;&#1072;&#1094;&#1080;&#1103;\12.mp3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2.png"/><Relationship Id="rId4" Type="http://schemas.openxmlformats.org/officeDocument/2006/relationships/image" Target="../media/image2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3.mp3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4.mp3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3.bin"/><Relationship Id="rId2" Type="http://schemas.openxmlformats.org/officeDocument/2006/relationships/audio" Target="file:///D:\2020\&#1087;&#1088;&#1077;&#1079;&#1077;&#1085;&#1090;&#1072;&#1094;&#1080;&#1103;\15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3.e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6.mp3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7.mp3" TargetMode="Externa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8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9.mp3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0.mp3" TargetMode="Externa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1.mp3" TargetMode="Externa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5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3.png"/><Relationship Id="rId4" Type="http://schemas.openxmlformats.org/officeDocument/2006/relationships/diagramData" Target="../diagrams/data2.xml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2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3%20&#1085;&#1086;&#1074;&#1099;&#1081;.mp3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24%20&#1085;&#1086;&#1074;&#1099;&#1081;.mp3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.jpe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5%20&#1085;&#1086;&#1074;&#1099;&#1081;.mp3" TargetMode="Externa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29.png"/><Relationship Id="rId9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6.mp3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74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7.png"/><Relationship Id="rId2" Type="http://schemas.openxmlformats.org/officeDocument/2006/relationships/audio" Target="file:///D:\2020\&#1087;&#1088;&#1077;&#1079;&#1077;&#1085;&#1090;&#1072;&#1094;&#1080;&#1103;\27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9.emf"/><Relationship Id="rId2" Type="http://schemas.openxmlformats.org/officeDocument/2006/relationships/audio" Target="file:///D:\2020\&#1087;&#1088;&#1077;&#1079;&#1077;&#1085;&#1090;&#1072;&#1094;&#1080;&#1103;\28.mp3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9.mp3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0.mp3" TargetMode="Externa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0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1.mp3" TargetMode="Externa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96.png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2%20&#1085;&#1086;&#1074;&#1086;&#1077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3.mp3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4.mp3" TargetMode="Externa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5.mp3" TargetMode="Externa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6.mp3" TargetMode="Externa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02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01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7.mp3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8.mp3" TargetMode="External"/><Relationship Id="rId6" Type="http://schemas.openxmlformats.org/officeDocument/2006/relationships/image" Target="../media/image105.png"/><Relationship Id="rId5" Type="http://schemas.openxmlformats.org/officeDocument/2006/relationships/image" Target="../media/image35.jpe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.mp3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9.mp3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0.mp3" TargetMode="Externa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1.mp3" TargetMode="Externa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.jpeg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2.jpeg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3.mp3" TargetMode="External"/><Relationship Id="rId6" Type="http://schemas.openxmlformats.org/officeDocument/2006/relationships/image" Target="../media/image119.png"/><Relationship Id="rId11" Type="http://schemas.openxmlformats.org/officeDocument/2006/relationships/image" Target="../media/image5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3.png"/><Relationship Id="rId9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4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5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6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consultantplus://offline/ref=CFB339B382887F78F8300289CB5AC10454CDA248437434FE02382A2D390179B8A4E2B9DDD621A4266BCFAB4E5EC16EA96868D0E15BD41EE5W2D1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7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8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560" y="1779662"/>
            <a:ext cx="8081477" cy="46166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wrap="square" lIns="45720" rIns="45720">
            <a:spAutoFit/>
          </a:bodyPr>
          <a:lstStyle/>
          <a:p>
            <a:pPr algn="ctr" fontAlgn="auto">
              <a:spcBef>
                <a:spcPts val="641"/>
              </a:spcBef>
              <a:spcAft>
                <a:spcPts val="0"/>
              </a:spcAft>
              <a:defRPr/>
            </a:pPr>
            <a:r>
              <a:rPr lang="ru-RU" sz="2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2400" b="1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Rectangle 2"/>
          <p:cNvSpPr>
            <a:spLocks/>
          </p:cNvSpPr>
          <p:nvPr/>
        </p:nvSpPr>
        <p:spPr bwMode="auto">
          <a:xfrm>
            <a:off x="4411602" y="3147814"/>
            <a:ext cx="92397" cy="52322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wrap="none" lIns="45720" rIns="45720">
            <a:spAutoFit/>
          </a:bodyPr>
          <a:lstStyle/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eaLnBrk="1"/>
            <a:endParaRPr lang="ru-RU" altLang="ru-RU" sz="1400" dirty="0" smtClean="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587974"/>
            <a:ext cx="34727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Пенза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 dirty="0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112" y="339502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6939" y="44439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528" y="843558"/>
            <a:ext cx="3779912" cy="11237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95536" y="3939902"/>
            <a:ext cx="3744416" cy="306467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3968" y="987574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536" y="2427734"/>
            <a:ext cx="3744416" cy="919401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документа, подтверждающего регистрацию в системе индивидуального (персонифицированного)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283968" y="3939902"/>
            <a:ext cx="0" cy="28803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4283968" y="2355726"/>
            <a:ext cx="0" cy="864096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" name="object 15"/>
          <p:cNvSpPr/>
          <p:nvPr/>
        </p:nvSpPr>
        <p:spPr>
          <a:xfrm>
            <a:off x="4283968" y="3579862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/>
          <p:cNvSpPr/>
          <p:nvPr/>
        </p:nvSpPr>
        <p:spPr>
          <a:xfrm>
            <a:off x="4283968" y="2355726"/>
            <a:ext cx="1440160" cy="581660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7"/>
          <p:cNvSpPr/>
          <p:nvPr/>
        </p:nvSpPr>
        <p:spPr>
          <a:xfrm>
            <a:off x="4283968" y="1203598"/>
            <a:ext cx="1280160" cy="289560"/>
          </a:xfrm>
          <a:custGeom>
            <a:avLst/>
            <a:gdLst/>
            <a:ahLst/>
            <a:cxnLst/>
            <a:rect l="l" t="t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31640" y="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  <p:pic>
        <p:nvPicPr>
          <p:cNvPr id="300035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22850" r="63104" b="9793"/>
          <a:stretch>
            <a:fillRect/>
          </a:stretch>
        </p:blipFill>
        <p:spPr bwMode="auto">
          <a:xfrm>
            <a:off x="5734702" y="585060"/>
            <a:ext cx="3179608" cy="442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056" y="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1520" y="2571750"/>
            <a:ext cx="3960440" cy="71508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204802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3517"/>
            <a:ext cx="3816424" cy="4537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0" name="object 21"/>
          <p:cNvSpPr/>
          <p:nvPr/>
        </p:nvSpPr>
        <p:spPr>
          <a:xfrm>
            <a:off x="4355976" y="1707654"/>
            <a:ext cx="1872208" cy="1214829"/>
          </a:xfrm>
          <a:custGeom>
            <a:avLst/>
            <a:gdLst/>
            <a:ahLst/>
            <a:cxnLst/>
            <a:rect l="l" t="t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1520" y="483518"/>
            <a:ext cx="3960440" cy="180474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</a:t>
            </a:r>
            <a:r>
              <a:rPr lang="ru-RU" sz="1400" b="1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заявлении</a:t>
            </a:r>
          </a:p>
          <a:p>
            <a:pPr algn="ctr" eaLnBrk="1"/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lvl="0" algn="just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ject 15"/>
          <p:cNvSpPr/>
          <p:nvPr/>
        </p:nvSpPr>
        <p:spPr>
          <a:xfrm>
            <a:off x="4355976" y="1059582"/>
            <a:ext cx="1512168" cy="509652"/>
          </a:xfrm>
          <a:custGeom>
            <a:avLst/>
            <a:gdLst/>
            <a:ahLst/>
            <a:cxnLst/>
            <a:rect l="l" t="t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5976" y="699542"/>
            <a:ext cx="0" cy="144016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5616" y="843558"/>
            <a:ext cx="21602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480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83518"/>
            <a:ext cx="157009" cy="543038"/>
          </a:xfrm>
          <a:prstGeom prst="rect">
            <a:avLst/>
          </a:prstGeom>
          <a:noFill/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5976" y="2499742"/>
            <a:ext cx="0" cy="79208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128391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Размер </a:t>
            </a:r>
            <a:r>
              <a:rPr lang="ru-RU" b="1" spc="-25" dirty="0" smtClean="0">
                <a:solidFill>
                  <a:srgbClr val="0070C0"/>
                </a:solidFill>
                <a:latin typeface="Times New Roman"/>
                <a:cs typeface="Times New Roman"/>
              </a:rPr>
              <a:t>государственной </a:t>
            </a:r>
            <a:r>
              <a:rPr lang="ru-RU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пошлины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6380" y="468680"/>
            <a:ext cx="85140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algn="just" eaLnBrk="1" hangingPunct="1">
              <a:tabLst>
                <a:tab pos="255588" algn="l"/>
              </a:tabLst>
            </a:pP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62540" y="4747677"/>
            <a:ext cx="304800" cy="3048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615578"/>
              </p:ext>
            </p:extLst>
          </p:nvPr>
        </p:nvGraphicFramePr>
        <p:xfrm>
          <a:off x="409699" y="1251965"/>
          <a:ext cx="8410775" cy="3417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150">
                  <a:extLst>
                    <a:ext uri="{9D8B030D-6E8A-4147-A177-3AD203B41FA5}">
                      <a16:colId xmlns:a16="http://schemas.microsoft.com/office/drawing/2014/main" xmlns="" val="272685919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109684986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3295986557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39948451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xmlns="" val="1902698098"/>
                    </a:ext>
                  </a:extLst>
                </a:gridCol>
              </a:tblGrid>
              <a:tr h="991303">
                <a:tc>
                  <a:txBody>
                    <a:bodyPr/>
                    <a:lstStyle/>
                    <a:p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Неспециализированное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образовательного, культурно-просветительского характера, а также издания для детей, подростков и инвалидов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Рекламное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Эротическое СМИ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8216068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предназначена для распространения на всей территории Российской Федерации и за ее пределами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1035560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субъекта Российской Федерации, территории муниципального образования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рублей</a:t>
                      </a:r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 рублей</a:t>
                      </a:r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7457421"/>
                  </a:ext>
                </a:extLst>
              </a:tr>
              <a:tr h="803865">
                <a:tc>
                  <a:txBody>
                    <a:bodyPr/>
                    <a:lstStyle/>
                    <a:p>
                      <a:pPr algn="just"/>
                      <a:r>
                        <a:rPr lang="ru-RU" sz="9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</a:t>
                      </a:r>
                      <a:r>
                        <a:rPr lang="ru-RU" sz="9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Российской Федерации</a:t>
                      </a:r>
                      <a:endParaRPr lang="ru-RU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05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05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 рублей</a:t>
                      </a:r>
                    </a:p>
                    <a:p>
                      <a:pPr algn="ctr"/>
                      <a:endParaRPr lang="ru-RU" sz="105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6344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2" y="129155"/>
            <a:ext cx="8064896" cy="64698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2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987574"/>
            <a:ext cx="1872208" cy="387977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</p:pic>
      <p:graphicFrame>
        <p:nvGraphicFramePr>
          <p:cNvPr id="203778" name="Object 2"/>
          <p:cNvGraphicFramePr>
            <a:graphicFrameLocks noChangeAspect="1"/>
          </p:cNvGraphicFramePr>
          <p:nvPr/>
        </p:nvGraphicFramePr>
        <p:xfrm>
          <a:off x="6300192" y="1059582"/>
          <a:ext cx="256013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74" name="Document" r:id="rId6" imgW="6632243" imgH="10172948" progId="">
                  <p:embed/>
                </p:oleObj>
              </mc:Choice>
              <mc:Fallback>
                <p:oleObj name="Document" r:id="rId6" imgW="6632243" imgH="10172948" progId="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059582"/>
                        <a:ext cx="2560137" cy="38164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6136" y="2643758"/>
            <a:ext cx="432048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6" name="Picture 3" descr="C:\Users\admin1\Pictures\Screenshots\Снимок экрана 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1015270"/>
            <a:ext cx="3096344" cy="3716720"/>
          </a:xfrm>
          <a:prstGeom prst="rect">
            <a:avLst/>
          </a:prstGeom>
          <a:noFill/>
        </p:spPr>
      </p:pic>
      <p:cxnSp>
        <p:nvCxnSpPr>
          <p:cNvPr id="20" name="Прямая со стрелкой 19"/>
          <p:cNvCxnSpPr/>
          <p:nvPr/>
        </p:nvCxnSpPr>
        <p:spPr bwMode="auto">
          <a:xfrm>
            <a:off x="3419872" y="2643758"/>
            <a:ext cx="50405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8" name="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5" y="23835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013" y="392808"/>
            <a:ext cx="4968552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5327" y="1066491"/>
            <a:ext cx="4392488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</a:t>
            </a:r>
            <a:r>
              <a:rPr lang="ru-RU" sz="1200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государственной</a:t>
            </a:r>
            <a:r>
              <a:rPr lang="ru-RU" sz="1200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пошлины  размещаются  на официальном сайте регистрирующего органа и его территориальных органов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ru-RU" sz="1200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Пензенской области: </a:t>
            </a:r>
          </a:p>
          <a:p>
            <a:pPr marL="12700" marR="5080" indent="-1270" algn="ctr">
              <a:lnSpc>
                <a:spcPct val="100000"/>
              </a:lnSpc>
              <a:spcBef>
                <a:spcPts val="95"/>
              </a:spcBef>
              <a:tabLst>
                <a:tab pos="268288" algn="l"/>
              </a:tabLst>
            </a:pP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 5</a:t>
            </a:r>
            <a:r>
              <a:rPr lang="ru-RU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u="sng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409" y="1301969"/>
            <a:ext cx="922624" cy="1014364"/>
          </a:xfrm>
          <a:prstGeom prst="rect">
            <a:avLst/>
          </a:prstGeom>
          <a:noFill/>
        </p:spPr>
      </p:pic>
      <p:pic>
        <p:nvPicPr>
          <p:cNvPr id="207873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92015"/>
            <a:ext cx="3168352" cy="46280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240" y="2340918"/>
            <a:ext cx="2028123" cy="800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710"/>
            <a:ext cx="2046379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251520" y="2355726"/>
            <a:ext cx="511256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Банковские реквизиты</a:t>
            </a:r>
          </a:p>
          <a:p>
            <a:pPr algn="ctr"/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Получатель: УФК  по Пензенской области («Управление Роскомнадзора по Пензенской области»  ИНН 5836013227 КПП 583601 001 Р/с 40101810222020013001. Банк получателя: Отделение Пенза г. Пенза, БИК 045655001, </a:t>
            </a:r>
          </a:p>
          <a:p>
            <a:pPr algn="ctr"/>
            <a:r>
              <a:rPr lang="ru-RU" sz="1200" b="1" spc="-5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0961 08 07130 01 1000 110 (за регистрацию СМИ, распространение которого предназначено на территории субъекта РФ, муниципального образования</a:t>
            </a:r>
            <a:r>
              <a:rPr lang="ru-RU" sz="1200" b="1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200" b="1" spc="-5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2355726"/>
            <a:ext cx="5112568" cy="23721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5576" y="3723878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23479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15674" y="4436274"/>
            <a:ext cx="7114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90297" y="1127514"/>
            <a:ext cx="307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0297" y="2001601"/>
            <a:ext cx="2942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4623" y="3735983"/>
            <a:ext cx="2870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1" y="648576"/>
            <a:ext cx="8737478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30" y="281993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60232" y="36935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249974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961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930" y="1628668"/>
            <a:ext cx="4619683" cy="280760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961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3" y="1633286"/>
            <a:ext cx="3878136" cy="2772457"/>
          </a:xfrm>
          <a:prstGeom prst="rect">
            <a:avLst/>
          </a:prstGeom>
          <a:noFill/>
        </p:spPr>
      </p:pic>
      <p:pic>
        <p:nvPicPr>
          <p:cNvPr id="17" name="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553" y="683314"/>
            <a:ext cx="8275032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301058"/>
              </p:ext>
            </p:extLst>
          </p:nvPr>
        </p:nvGraphicFramePr>
        <p:xfrm>
          <a:off x="539552" y="1401860"/>
          <a:ext cx="2304256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2" name="Acrobat Document" r:id="rId5" imgW="6078960" imgH="8588160" progId="">
                  <p:embed/>
                </p:oleObj>
              </mc:Choice>
              <mc:Fallback>
                <p:oleObj name="Acrobat Document" r:id="rId5" imgW="6078960" imgH="8588160" progId="">
                  <p:embed/>
                  <p:pic>
                    <p:nvPicPr>
                      <p:cNvPr id="0" name="Picture 1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401860"/>
                        <a:ext cx="2304256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843754"/>
              </p:ext>
            </p:extLst>
          </p:nvPr>
        </p:nvGraphicFramePr>
        <p:xfrm>
          <a:off x="6438320" y="1414920"/>
          <a:ext cx="2376264" cy="315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3" name="Acrobat Document" r:id="rId7" imgW="6078960" imgH="8588160" progId="">
                  <p:embed/>
                </p:oleObj>
              </mc:Choice>
              <mc:Fallback>
                <p:oleObj name="Acrobat Document" r:id="rId7" imgW="6078960" imgH="8588160" progId="">
                  <p:embed/>
                  <p:pic>
                    <p:nvPicPr>
                      <p:cNvPr id="0" name="Picture 1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320" y="1414920"/>
                        <a:ext cx="2376264" cy="3153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5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131929"/>
              </p:ext>
            </p:extLst>
          </p:nvPr>
        </p:nvGraphicFramePr>
        <p:xfrm>
          <a:off x="3635934" y="1401860"/>
          <a:ext cx="2232248" cy="309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54" name="Acrobat Document" r:id="rId9" imgW="6078960" imgH="8588160" progId="">
                  <p:embed/>
                </p:oleObj>
              </mc:Choice>
              <mc:Fallback>
                <p:oleObj name="Acrobat Document" r:id="rId9" imgW="6078960" imgH="8588160" progId="">
                  <p:embed/>
                  <p:pic>
                    <p:nvPicPr>
                      <p:cNvPr id="0" name="Picture 1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934" y="1401860"/>
                        <a:ext cx="2232248" cy="30963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4016" y="310578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endParaRPr lang="ru-RU" sz="14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164" y="591246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7388" y="1635646"/>
            <a:ext cx="2520280" cy="30110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8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952" y="1635646"/>
            <a:ext cx="2463880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24259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3765" y="1615445"/>
            <a:ext cx="2639408" cy="302433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0" y="124455"/>
            <a:ext cx="8964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105958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9592" y="0"/>
            <a:ext cx="7416824" cy="98757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749015" y="1059583"/>
            <a:ext cx="316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84168" y="3579862"/>
            <a:ext cx="864096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0541" y="4686151"/>
            <a:ext cx="720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27.12.1991 N 2124-1 </a:t>
            </a:r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учреждения средства массовой информации для: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2362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государств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272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организаций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29000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юридических лиц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78" y="2167889"/>
            <a:ext cx="3054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российских юридических 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иностранным участием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0546" y="2665287"/>
            <a:ext cx="2172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иностранных граждан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33" y="2941983"/>
            <a:ext cx="2043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гражданства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3924" y="3209890"/>
            <a:ext cx="2791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имеющий 2-ое гражданство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99542"/>
            <a:ext cx="22395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вляться: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26618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вещателя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44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Редакцией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04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Вещателем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156175" y="699543"/>
            <a:ext cx="2450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Перечисленные субъекты не вправе владеть, управлять, контролировать более чем 20%: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6538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редакции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235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 учредителя СМИ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7904" y="3196729"/>
            <a:ext cx="5114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выявлении нарушения требований ст. 19.1 Закона «О СМИ» направляется исковое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аявление в суд о приостановлении деятельности СМИ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4" y="3719576"/>
            <a:ext cx="263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ru-RU" sz="135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135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предприятие, организация, деятельность которых запрещена по закону</a:t>
            </a:r>
          </a:p>
        </p:txBody>
      </p:sp>
      <p:pic>
        <p:nvPicPr>
          <p:cNvPr id="25" name="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766" y="602773"/>
            <a:ext cx="3288619" cy="10746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5473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082" y="1751320"/>
            <a:ext cx="2638774" cy="29806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897" y="602774"/>
            <a:ext cx="5493976" cy="10385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779662"/>
            <a:ext cx="2781297" cy="29656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51720" y="195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8" name="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30802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8034424" y="549486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1520" y="699543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2905" marR="375285" indent="-3175" algn="ctr">
              <a:lnSpc>
                <a:spcPct val="100000"/>
              </a:lnSpc>
              <a:spcBef>
                <a:spcPts val="95"/>
              </a:spcBef>
            </a:pPr>
            <a:r>
              <a:rPr lang="ru-RU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 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с</a:t>
            </a:r>
            <a:r>
              <a:rPr lang="ru-RU" b="1" spc="-4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к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м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а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дз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ра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17.05.2019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№</a:t>
            </a:r>
            <a:r>
              <a:rPr lang="ru-RU" b="1" spc="10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100</a:t>
            </a:r>
            <a:endParaRPr lang="ru-RU" dirty="0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528" y="1923678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885" marR="212725" algn="ctr">
              <a:lnSpc>
                <a:spcPct val="100000"/>
              </a:lnSpc>
            </a:pP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з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аре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истриро</a:t>
            </a:r>
            <a:r>
              <a:rPr lang="ru-RU" b="1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в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ан  в</a:t>
            </a:r>
            <a:r>
              <a:rPr lang="ru-RU" b="1" spc="-1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Министерстве Юстиции Российской Федерации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3 </a:t>
            </a:r>
            <a:r>
              <a:rPr lang="ru-RU" b="1" spc="-2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июля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2019</a:t>
            </a:r>
            <a:r>
              <a:rPr lang="ru-RU" b="1" spc="6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70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г.</a:t>
            </a:r>
            <a:endParaRPr lang="ru-RU" b="1" dirty="0" smtClean="0">
              <a:solidFill>
                <a:srgbClr val="0070C0"/>
              </a:solidFill>
              <a:latin typeface="Trebuchet MS" pitchFamily="34" charset="0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№</a:t>
            </a:r>
            <a:r>
              <a:rPr lang="ru-RU" b="1" spc="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 </a:t>
            </a:r>
            <a:r>
              <a:rPr lang="ru-RU" b="1" spc="-5" dirty="0" smtClean="0">
                <a:solidFill>
                  <a:srgbClr val="0070C0"/>
                </a:solidFill>
                <a:latin typeface="Trebuchet MS" pitchFamily="34" charset="0"/>
                <a:cs typeface="Calibri"/>
              </a:rPr>
              <a:t>55113</a:t>
            </a:r>
            <a:endParaRPr lang="ru-RU" b="1" dirty="0">
              <a:solidFill>
                <a:srgbClr val="0070C0"/>
              </a:solidFill>
              <a:latin typeface="Trebuchet MS" pitchFamily="34" charset="0"/>
              <a:cs typeface="Calibri"/>
            </a:endParaRPr>
          </a:p>
        </p:txBody>
      </p:sp>
      <p:sp>
        <p:nvSpPr>
          <p:cNvPr id="27" name="object 19"/>
          <p:cNvSpPr/>
          <p:nvPr/>
        </p:nvSpPr>
        <p:spPr>
          <a:xfrm>
            <a:off x="4788024" y="627534"/>
            <a:ext cx="3384376" cy="4515966"/>
          </a:xfrm>
          <a:prstGeom prst="rect">
            <a:avLst/>
          </a:prstGeom>
          <a:blipFill>
            <a:blip r:embed="rId5" cstate="screen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339502"/>
            <a:ext cx="871296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07521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9132" y="1036951"/>
            <a:ext cx="3281060" cy="3925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152" y="2859782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2" name="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1520" y="195486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1970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31590"/>
            <a:ext cx="2376264" cy="344358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552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Выписка из ЕГРЮЛ</a:t>
            </a:r>
          </a:p>
        </p:txBody>
      </p:sp>
      <p:pic>
        <p:nvPicPr>
          <p:cNvPr id="211971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141301"/>
            <a:ext cx="2376264" cy="34444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848" y="699542"/>
            <a:ext cx="2448272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8184" y="1707654"/>
            <a:ext cx="2664296" cy="1754326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152" y="2427734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2120" y="2355726"/>
            <a:ext cx="576064" cy="576064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560" y="12347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Закона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РФ от 27.12.1991 N 2124-1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07211186"/>
              </p:ext>
            </p:extLst>
          </p:nvPr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512" y="483518"/>
            <a:ext cx="4643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внесения изменений в запись о регистрации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СМИ:</a:t>
            </a:r>
            <a:endParaRPr lang="ru-RU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89230" y="1491630"/>
            <a:ext cx="33547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/>
          <a:srcRect l="31646" t="8904" r="30826" b="10618"/>
          <a:stretch/>
        </p:blipFill>
        <p:spPr>
          <a:xfrm>
            <a:off x="4716016" y="843558"/>
            <a:ext cx="884877" cy="829764"/>
          </a:xfrm>
          <a:prstGeom prst="rect">
            <a:avLst/>
          </a:prstGeom>
        </p:spPr>
      </p:pic>
      <p:pic>
        <p:nvPicPr>
          <p:cNvPr id="1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1563638"/>
            <a:ext cx="432048" cy="432048"/>
          </a:xfrm>
          <a:prstGeom prst="rect">
            <a:avLst/>
          </a:prstGeom>
          <a:solidFill>
            <a:srgbClr val="1A0000"/>
          </a:solidFill>
        </p:spPr>
      </p:pic>
      <p:pic>
        <p:nvPicPr>
          <p:cNvPr id="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931790"/>
            <a:ext cx="432048" cy="450049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8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79511" y="4155927"/>
            <a:ext cx="374660" cy="53522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59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6" y="4834702"/>
              <a:ext cx="374659" cy="1605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</a:rPr>
                <a:t>8</a:t>
              </a:r>
              <a:endParaRPr lang="ru-RU" sz="1600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9552" y="4227934"/>
            <a:ext cx="4108879" cy="360041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7"/>
              <a:ext cx="482931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304" cy="3364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i="0" kern="12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Изменение доменного имени сайта</a:t>
              </a:r>
              <a:endParaRPr lang="ru-RU" sz="1400" b="0" i="0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24128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9582"/>
            <a:ext cx="203525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5" cstate="print"/>
          <a:srcRect l="32203" t="5418" r="29416"/>
          <a:stretch/>
        </p:blipFill>
        <p:spPr bwMode="auto">
          <a:xfrm>
            <a:off x="2123728" y="1059582"/>
            <a:ext cx="2088232" cy="273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211960" y="843558"/>
            <a:ext cx="4104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11960" y="1923678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трех месяцев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837518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261735" y="2133662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579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633" y="8418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353" y="589317"/>
            <a:ext cx="3096344" cy="93610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99543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4019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07654"/>
            <a:ext cx="2736304" cy="13681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2120" y="555526"/>
            <a:ext cx="3096343" cy="100811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2753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аудиопрограмма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кинохроникальная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программа</a:t>
            </a:r>
          </a:p>
        </p:txBody>
      </p:sp>
      <p:pic>
        <p:nvPicPr>
          <p:cNvPr id="19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707654"/>
            <a:ext cx="2736304" cy="13828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3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707654"/>
            <a:ext cx="2736304" cy="136815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0602" y="3684062"/>
            <a:ext cx="7992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распространяющегося 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сети «Интернет – 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897" y="3250690"/>
            <a:ext cx="8136903" cy="148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860032" y="3651870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72" y="555526"/>
            <a:ext cx="2191750" cy="9632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91880" y="699543"/>
            <a:ext cx="208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  <p:pic>
        <p:nvPicPr>
          <p:cNvPr id="26" name="23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" y="1552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552" y="195486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печатных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изданий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52121" y="19236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1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81" y="1910343"/>
            <a:ext cx="1152128" cy="1208770"/>
          </a:xfrm>
          <a:prstGeom prst="rect">
            <a:avLst/>
          </a:prstGeom>
          <a:noFill/>
        </p:spPr>
      </p:pic>
      <p:sp>
        <p:nvSpPr>
          <p:cNvPr id="24" name="Овал 23"/>
          <p:cNvSpPr/>
          <p:nvPr/>
        </p:nvSpPr>
        <p:spPr>
          <a:xfrm>
            <a:off x="179512" y="915566"/>
            <a:ext cx="115212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179512" y="120359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2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724" y="3395643"/>
            <a:ext cx="1210591" cy="1368494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>
          <a:xfrm>
            <a:off x="4286978" y="2951535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58004" y="2689372"/>
            <a:ext cx="10081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824185" y="1505815"/>
            <a:ext cx="122413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3808" y="207607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00369" y="1519355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5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7471" y="2514728"/>
            <a:ext cx="1219049" cy="1528143"/>
          </a:xfrm>
          <a:prstGeom prst="rect">
            <a:avLst/>
          </a:prstGeom>
          <a:noFill/>
        </p:spPr>
      </p:pic>
      <p:sp>
        <p:nvSpPr>
          <p:cNvPr id="37" name="Овал 36"/>
          <p:cNvSpPr/>
          <p:nvPr/>
        </p:nvSpPr>
        <p:spPr>
          <a:xfrm>
            <a:off x="1467428" y="2445410"/>
            <a:ext cx="1152128" cy="8812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71800" y="1779662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2751" y="2238221"/>
            <a:ext cx="984421" cy="1296144"/>
          </a:xfrm>
          <a:prstGeom prst="rect">
            <a:avLst/>
          </a:prstGeom>
          <a:noFill/>
        </p:spPr>
      </p:pic>
      <p:pic>
        <p:nvPicPr>
          <p:cNvPr id="217097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27448" y="3866438"/>
            <a:ext cx="1296144" cy="1166530"/>
          </a:xfrm>
          <a:prstGeom prst="rect">
            <a:avLst/>
          </a:prstGeom>
          <a:noFill/>
        </p:spPr>
      </p:pic>
      <p:sp>
        <p:nvSpPr>
          <p:cNvPr id="43" name="Прямоугольник 42"/>
          <p:cNvSpPr/>
          <p:nvPr/>
        </p:nvSpPr>
        <p:spPr>
          <a:xfrm>
            <a:off x="4405913" y="3217150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7579144" y="1223343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640" y="604309"/>
            <a:ext cx="655272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153" y="1501502"/>
            <a:ext cx="129614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28852" y="2516380"/>
            <a:ext cx="1004698" cy="1401539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6012161" y="1770599"/>
            <a:ext cx="11521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  <a:endParaRPr lang="ru-RU" sz="1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313" y="1166553"/>
            <a:ext cx="43204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1880" y="1203598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4923" y="972152"/>
            <a:ext cx="14401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2915" y="892341"/>
            <a:ext cx="168725" cy="1497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506" y="1165365"/>
            <a:ext cx="19436" cy="18011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225" y="1275606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24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9305" y="14478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1" y="915566"/>
            <a:ext cx="3312369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843808" y="206769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3166" y="1234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уменьшенной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946" y="752207"/>
            <a:ext cx="216024" cy="326717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31861" y="745130"/>
            <a:ext cx="2016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5467" y="1065165"/>
            <a:ext cx="216024" cy="326717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2201589" y="10760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5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37" y="2113664"/>
            <a:ext cx="883503" cy="12775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8117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28203" y="2461116"/>
            <a:ext cx="849860" cy="121037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62628" y="1795242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5641" y="1822249"/>
            <a:ext cx="216024" cy="326717"/>
          </a:xfrm>
          <a:prstGeom prst="rect">
            <a:avLst/>
          </a:prstGeom>
          <a:noFill/>
        </p:spPr>
      </p:pic>
      <p:pic>
        <p:nvPicPr>
          <p:cNvPr id="21811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70802" y="3228813"/>
            <a:ext cx="795960" cy="117524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768" y="1075454"/>
            <a:ext cx="1887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100" y="1271739"/>
            <a:ext cx="17029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0111" y="223874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97750" y="1397272"/>
            <a:ext cx="188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9239" y="3064312"/>
            <a:ext cx="816935" cy="118272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00473" y="1851059"/>
            <a:ext cx="1739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179" y="1353704"/>
            <a:ext cx="213378" cy="3231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27643" y="2217246"/>
            <a:ext cx="213378" cy="32921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273702" y="2640012"/>
            <a:ext cx="1618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66715" y="2156595"/>
            <a:ext cx="1243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412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3723878"/>
            <a:ext cx="864096" cy="1224136"/>
          </a:xfrm>
          <a:prstGeom prst="rect">
            <a:avLst/>
          </a:prstGeom>
          <a:noFill/>
        </p:spPr>
      </p:pic>
      <p:pic>
        <p:nvPicPr>
          <p:cNvPr id="32" name="25 новы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82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43558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92"/>
            <a:ext cx="842493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76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Разновидности специализаци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СМИ с увеличенной госпошлиной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71550"/>
            <a:ext cx="216024" cy="326717"/>
          </a:xfrm>
          <a:prstGeom prst="rect">
            <a:avLst/>
          </a:prstGeom>
          <a:noFill/>
        </p:spPr>
      </p:pic>
      <p:pic>
        <p:nvPicPr>
          <p:cNvPr id="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203598"/>
            <a:ext cx="216024" cy="32671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827584" y="1275606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79712" y="1779662"/>
            <a:ext cx="25935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24128" y="1419622"/>
            <a:ext cx="1944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  <a:endParaRPr lang="ru-RU" sz="1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13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02516" y="1416641"/>
            <a:ext cx="771162" cy="1199493"/>
          </a:xfrm>
          <a:prstGeom prst="rect">
            <a:avLst/>
          </a:prstGeom>
          <a:noFill/>
        </p:spPr>
      </p:pic>
      <p:pic>
        <p:nvPicPr>
          <p:cNvPr id="21913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003798"/>
            <a:ext cx="728245" cy="112074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3260241" y="1209198"/>
            <a:ext cx="18680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48064" y="1851670"/>
            <a:ext cx="260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915566"/>
            <a:ext cx="11591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  <p:pic>
        <p:nvPicPr>
          <p:cNvPr id="23" name="2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7544" y="89426"/>
            <a:ext cx="8136904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3608" y="1131590"/>
            <a:ext cx="7488832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330864" y="1779662"/>
          <a:ext cx="2165358" cy="3059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1" name="Acrobat Document" r:id="rId5" imgW="6078960" imgH="8588160" progId="">
                  <p:embed/>
                </p:oleObj>
              </mc:Choice>
              <mc:Fallback>
                <p:oleObj name="Acrobat Document" r:id="rId5" imgW="6078960" imgH="85881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864" y="1779662"/>
                        <a:ext cx="2165358" cy="305922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/>
          <p:nvPr/>
        </p:nvPicPr>
        <p:blipFill rotWithShape="1">
          <a:blip r:embed="rId7" cstate="screen"/>
          <a:srcRect/>
          <a:stretch/>
        </p:blipFill>
        <p:spPr bwMode="auto">
          <a:xfrm>
            <a:off x="4788024" y="1779662"/>
            <a:ext cx="2304256" cy="3024336"/>
          </a:xfrm>
          <a:prstGeom prst="rect">
            <a:avLst/>
          </a:prstGeom>
          <a:ln>
            <a:solidFill>
              <a:srgbClr val="2FC9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Нашивка 15"/>
          <p:cNvSpPr/>
          <p:nvPr/>
        </p:nvSpPr>
        <p:spPr bwMode="auto">
          <a:xfrm>
            <a:off x="683568" y="1183273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5782" y="676881"/>
            <a:ext cx="7920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2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560" y="660619"/>
            <a:ext cx="3931924" cy="83099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528" y="869047"/>
            <a:ext cx="268608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Рисунок 18" descr="Безымянный 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1699" y="1552947"/>
            <a:ext cx="2736304" cy="30876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Нашивка 11"/>
          <p:cNvSpPr/>
          <p:nvPr/>
        </p:nvSpPr>
        <p:spPr bwMode="auto">
          <a:xfrm>
            <a:off x="4813474" y="878959"/>
            <a:ext cx="288032" cy="369332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123478"/>
            <a:ext cx="3672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/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0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21510"/>
              </p:ext>
            </p:extLst>
          </p:nvPr>
        </p:nvGraphicFramePr>
        <p:xfrm>
          <a:off x="5796137" y="1491616"/>
          <a:ext cx="2736046" cy="3148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97" name="Acrobat Document" r:id="rId6" imgW="6078960" imgH="8588160" progId="">
                  <p:embed/>
                </p:oleObj>
              </mc:Choice>
              <mc:Fallback>
                <p:oleObj name="Acrobat Document" r:id="rId6" imgW="6078960" imgH="858816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7" y="1491616"/>
                        <a:ext cx="2736046" cy="314895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CC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080" y="719468"/>
            <a:ext cx="3607808" cy="64633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</a:t>
            </a:r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подтверждающий его полномочия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6512" y="171285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tabLst>
                <a:tab pos="447675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случае смены учредителя,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либо изменения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состава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соучредителей: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8748464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9" y="-8953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2291083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7674384" y="261454"/>
            <a:ext cx="948233" cy="81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0895" y="180551"/>
            <a:ext cx="6219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marR="5080" indent="-1905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 kern="0" dirty="0" smtClean="0">
              <a:latin typeface="Times New Roman" pitchFamily="18" charset="0"/>
              <a:cs typeface="Times New Roman" pitchFamily="18" charset="0"/>
            </a:endParaRP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6000" marR="298450" indent="106680" algn="ctr">
              <a:lnSpc>
                <a:spcPct val="100000"/>
              </a:lnSpc>
              <a:spcBef>
                <a:spcPts val="0"/>
              </a:spcBef>
            </a:pPr>
            <a:r>
              <a:rPr lang="ru-RU" sz="1200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 kern="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7937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047" y="117000"/>
            <a:ext cx="1514632" cy="13894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3564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79512" y="3147814"/>
            <a:ext cx="41044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311" y="407343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44008" y="1571161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4679504" y="2283718"/>
            <a:ext cx="4464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716016" y="3075806"/>
            <a:ext cx="4427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  <a:endParaRPr lang="ru-RU" sz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27784" y="1148460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8253" y="1552354"/>
            <a:ext cx="4545245" cy="678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8255" y="2327103"/>
            <a:ext cx="4545243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8255" y="3058488"/>
            <a:ext cx="4545243" cy="86486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8254" y="4073430"/>
            <a:ext cx="9125745" cy="52079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662" y="1568579"/>
            <a:ext cx="4470791" cy="6560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662" y="2327103"/>
            <a:ext cx="4471082" cy="61698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662" y="3059256"/>
            <a:ext cx="4471082" cy="86409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195736" y="4634138"/>
            <a:ext cx="691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законодательством </a:t>
            </a: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порядке!</a:t>
            </a:r>
          </a:p>
        </p:txBody>
      </p:sp>
      <p:pic>
        <p:nvPicPr>
          <p:cNvPr id="36" name="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264" y="133986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528" y="1347614"/>
            <a:ext cx="4536504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899592" y="3291830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5436096" y="1508283"/>
            <a:ext cx="891360" cy="83584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584" y="1642044"/>
            <a:ext cx="1944216" cy="40862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Новое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406215" y="2468096"/>
            <a:ext cx="33478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 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4616" y="2733751"/>
            <a:ext cx="161967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2952" y="4227934"/>
            <a:ext cx="32038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60232" y="3939902"/>
            <a:ext cx="202656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288" y="327497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90356" y="4443958"/>
            <a:ext cx="86409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4" name="Прямоугольник 33"/>
          <p:cNvSpPr/>
          <p:nvPr/>
        </p:nvSpPr>
        <p:spPr>
          <a:xfrm>
            <a:off x="1163688" y="69778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752" y="2787774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3" name="2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6939" y="4227934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187624" y="523598"/>
            <a:ext cx="734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7191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3956" y="457705"/>
            <a:ext cx="7272808" cy="578882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lvl="0" indent="358775" algn="ctr" eaLnBrk="1" hangingPunct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3608" y="1059582"/>
            <a:ext cx="484632" cy="504056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69744" y="105729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26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627534"/>
            <a:ext cx="1045591" cy="1584176"/>
          </a:xfrm>
          <a:prstGeom prst="rect">
            <a:avLst/>
          </a:prstGeom>
          <a:noFill/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296" y="1617643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760" y="2499742"/>
            <a:ext cx="1800200" cy="95410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2311" y="1584406"/>
            <a:ext cx="1800200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00" y="2139702"/>
            <a:ext cx="1800200" cy="1815882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1840" y="1059582"/>
            <a:ext cx="0" cy="144016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280" y="1059582"/>
            <a:ext cx="36004" cy="1081281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451" y="190520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ctr" eaLnBrk="1" hangingPunct="1">
              <a:tabLst>
                <a:tab pos="625475" algn="l"/>
              </a:tabLst>
            </a:pP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271494866"/>
              </p:ext>
            </p:extLst>
          </p:nvPr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7101" y="1341496"/>
            <a:ext cx="29687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</a:t>
            </a:r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возврат государственной пошлины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ОСУЩЕСТВЛЯЕТСЯ!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62533" y="1200150"/>
            <a:ext cx="3218933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19164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1635646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5656" y="123478"/>
            <a:ext cx="684076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811" y="824356"/>
            <a:ext cx="936104" cy="162258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1655676" y="727019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7704" y="2322029"/>
            <a:ext cx="6120680" cy="52322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696" y="3241202"/>
            <a:ext cx="6120680" cy="30777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07704" y="149163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2 нов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04448" y="46599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" y="40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" y="5668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2232" y="1137496"/>
            <a:ext cx="2201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4431" y="1452005"/>
            <a:ext cx="26642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>
              <a:buFontTx/>
              <a:buChar char="-"/>
            </a:pPr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r>
              <a:rPr lang="ru-RU" sz="1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  <a:endParaRPr lang="ru-RU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29375" y="496958"/>
            <a:ext cx="25874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29375" y="870287"/>
            <a:ext cx="2793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824" y="75260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536" y="1378118"/>
            <a:ext cx="18002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3" name="Прямоугольник 32"/>
          <p:cNvSpPr/>
          <p:nvPr/>
        </p:nvSpPr>
        <p:spPr>
          <a:xfrm>
            <a:off x="2879547" y="1875800"/>
            <a:ext cx="26276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824" y="2140188"/>
            <a:ext cx="23042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6" name="Прямоугольник 35"/>
          <p:cNvSpPr/>
          <p:nvPr/>
        </p:nvSpPr>
        <p:spPr>
          <a:xfrm>
            <a:off x="2905472" y="2219884"/>
            <a:ext cx="2808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r>
              <a:rPr lang="ru-RU" sz="1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  <a:endParaRPr lang="ru-RU" sz="1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3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288853" name="Picture 8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84" y="473014"/>
            <a:ext cx="31337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584" y="2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11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2124-1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1196821"/>
              </p:ext>
            </p:extLst>
          </p:nvPr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504" y="627534"/>
            <a:ext cx="4752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месяца со дня изменения н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регистрирующий </a:t>
            </a:r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 в случае: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14273" y="1563638"/>
            <a:ext cx="3229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СМИ несколько соучредителей, то уведомление подписывается каждым из них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(совместно)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4986" y="2787774"/>
            <a:ext cx="294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Уполномоченным лицом, подающим уведомление, является учредитель 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248" y="2283718"/>
            <a:ext cx="144016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20272" y="3507854"/>
            <a:ext cx="1296144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528" y="915566"/>
            <a:ext cx="158417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3" name="3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77155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179512" y="1297758"/>
            <a:ext cx="4248472" cy="1191816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323528" y="3075806"/>
            <a:ext cx="381642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188562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9" name="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1039" y="40794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заявлений размещены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3952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t="23631" r="62416" b="14761"/>
          <a:stretch>
            <a:fillRect/>
          </a:stretch>
        </p:blipFill>
        <p:spPr bwMode="auto">
          <a:xfrm>
            <a:off x="6732241" y="1673537"/>
            <a:ext cx="2154176" cy="30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953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t="23430" r="62529" b="14966"/>
          <a:stretch>
            <a:fillRect/>
          </a:stretch>
        </p:blipFill>
        <p:spPr bwMode="auto">
          <a:xfrm>
            <a:off x="4483978" y="1118504"/>
            <a:ext cx="2159821" cy="304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252028" y="6926"/>
            <a:ext cx="8639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715963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405" y="471095"/>
            <a:ext cx="3312368" cy="105560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179512" y="562508"/>
            <a:ext cx="2627784" cy="81724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Уведомление о прекращении 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средства массовой информации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6539273" y="616171"/>
            <a:ext cx="2483768" cy="78319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Свидетельство о регистрации СМИ (при наличии)</a:t>
            </a:r>
          </a:p>
          <a:p>
            <a:pPr algn="ctr" eaLnBrk="1"/>
            <a:endParaRPr kumimoji="0" lang="ru-RU" sz="12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pic>
        <p:nvPicPr>
          <p:cNvPr id="17" name="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62355" y="4624841"/>
            <a:ext cx="764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Пензенской области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780" name="Рисунок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4431" r="63162" b="15712"/>
          <a:stretch>
            <a:fillRect/>
          </a:stretch>
        </p:blipFill>
        <p:spPr bwMode="auto">
          <a:xfrm>
            <a:off x="470416" y="1526703"/>
            <a:ext cx="2045976" cy="31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782" name="Рисунок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t="12225" r="32629" b="6241"/>
          <a:stretch>
            <a:fillRect/>
          </a:stretch>
        </p:blipFill>
        <p:spPr bwMode="auto">
          <a:xfrm>
            <a:off x="3559382" y="1606365"/>
            <a:ext cx="2137826" cy="29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784" name="Рисунок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t="13968" r="32629" b="6241"/>
          <a:stretch>
            <a:fillRect/>
          </a:stretch>
        </p:blipFill>
        <p:spPr bwMode="auto">
          <a:xfrm>
            <a:off x="6665234" y="1565284"/>
            <a:ext cx="2226738" cy="303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512" y="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7544" y="1189612"/>
            <a:ext cx="4392488" cy="1396127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eaLnBrk="1"/>
            <a:endParaRPr lang="ru-RU" sz="1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971600" y="3075806"/>
            <a:ext cx="3456384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30 рабочих дней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64088" y="2715766"/>
            <a:ext cx="3347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</a:rPr>
              <a:t>-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7544" y="627534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рекращение деятельности СМИ по решению учредителя (соучредителей)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760" y="2571750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6" name="3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4731990"/>
            <a:ext cx="304800" cy="3048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3165" y="4207383"/>
            <a:ext cx="5195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размещена </a:t>
            </a:r>
            <a:r>
              <a:rPr lang="ru-RU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Управления Роскомнадзора по </a:t>
            </a:r>
            <a:r>
              <a:rPr lang="ru-RU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Пензенской области </a:t>
            </a:r>
            <a:endParaRPr lang="ru-RU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200" b="1" u="sng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2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24431" r="63162" b="15712"/>
          <a:stretch>
            <a:fillRect/>
          </a:stretch>
        </p:blipFill>
        <p:spPr bwMode="auto">
          <a:xfrm>
            <a:off x="6036552" y="996866"/>
            <a:ext cx="2560606" cy="389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295636" y="34819"/>
            <a:ext cx="6948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0922" y="4253100"/>
            <a:ext cx="8458200" cy="9142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sz="1400" b="1" dirty="0" smtClean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29" y="681150"/>
            <a:ext cx="9034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endParaRPr lang="ru-RU" altLang="ru-RU" sz="1200" dirty="0">
              <a:solidFill>
                <a:srgbClr val="00206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9558" y="1191822"/>
            <a:ext cx="415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48"/>
          <p:cNvSpPr/>
          <p:nvPr/>
        </p:nvSpPr>
        <p:spPr>
          <a:xfrm>
            <a:off x="204215" y="5172455"/>
            <a:ext cx="1650492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2286000" y="19715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5529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87574"/>
            <a:ext cx="2226848" cy="2448272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464" y="2067694"/>
            <a:ext cx="14401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8114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627534"/>
            <a:ext cx="3600399" cy="439248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8144" y="4227934"/>
            <a:ext cx="302433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2120" y="4371950"/>
            <a:ext cx="208823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7544" y="987574"/>
            <a:ext cx="2520280" cy="259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endParaRPr lang="ru-RU" b="1" spc="-5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b="1" spc="-5" dirty="0" smtClean="0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b="1" dirty="0" smtClean="0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pc="-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исправление  </a:t>
            </a:r>
            <a:r>
              <a:rPr lang="ru-RU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допущенных ошибок </a:t>
            </a:r>
            <a:r>
              <a:rPr lang="ru-RU" spc="-5" dirty="0" smtClean="0">
                <a:solidFill>
                  <a:srgbClr val="0070C0"/>
                </a:solidFill>
                <a:latin typeface="Calibri"/>
                <a:cs typeface="Calibri"/>
              </a:rPr>
              <a:t>– </a:t>
            </a:r>
            <a:r>
              <a:rPr lang="ru-RU" spc="-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pc="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ДНЕЙ!</a:t>
            </a:r>
          </a:p>
          <a:p>
            <a:pPr marL="12700" marR="5080" indent="-635" algn="ctr">
              <a:lnSpc>
                <a:spcPct val="100000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512" y="12347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Исправление ошибок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3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3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251520" y="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80" algn="ctr">
              <a:lnSpc>
                <a:spcPct val="100000"/>
              </a:lnSpc>
              <a:spcBef>
                <a:spcPts val="575"/>
              </a:spcBef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512" y="771550"/>
            <a:ext cx="4104456" cy="864096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175" marR="100330" algn="just">
              <a:lnSpc>
                <a:spcPct val="100000"/>
              </a:lnSpc>
              <a:spcBef>
                <a:spcPts val="105"/>
              </a:spcBef>
              <a:tabLst>
                <a:tab pos="1892300" algn="l"/>
                <a:tab pos="3575050" algn="l"/>
              </a:tabLst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явление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гис</a:t>
            </a:r>
            <a:r>
              <a:rPr lang="ru-RU" sz="1300" b="1" spc="-1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ции</a:t>
            </a:r>
            <a:r>
              <a:rPr lang="ru-RU" sz="1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дукц</a:t>
            </a:r>
            <a:r>
              <a:rPr lang="ru-RU" sz="1300" b="1" spc="-1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300" b="1" spc="-1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300" b="1" spc="-12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300" b="1" spc="-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</a:t>
            </a:r>
            <a:r>
              <a:rPr lang="ru-RU" sz="1300" b="1" u="heavy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u="heavy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300" b="1" u="heavy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</a:t>
            </a:r>
            <a:r>
              <a:rPr lang="ru-RU" sz="1300" b="1" u="heavy" spc="-12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ru-RU" sz="1300" b="1" spc="-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пределами</a:t>
            </a:r>
            <a:endParaRPr lang="ru-RU" sz="13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512" y="1707654"/>
            <a:ext cx="4176464" cy="1008112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512" y="2787774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512" y="3795886"/>
            <a:ext cx="4176464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499992" y="91556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499992" y="1995686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499992" y="3003798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499992" y="3939902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707655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marR="62865" algn="just">
              <a:lnSpc>
                <a:spcPct val="100000"/>
              </a:lnSpc>
              <a:tabLst>
                <a:tab pos="1454785" algn="l"/>
                <a:tab pos="1931035" algn="l"/>
                <a:tab pos="361251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 spc="-1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112" y="771550"/>
            <a:ext cx="3312368" cy="864096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112" y="170765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112" y="278777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112" y="3867894"/>
            <a:ext cx="3312368" cy="936104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2787775"/>
            <a:ext cx="4104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115" algn="just">
              <a:lnSpc>
                <a:spcPct val="100000"/>
              </a:lnSpc>
              <a:tabLst>
                <a:tab pos="3201670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 к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38100" algn="just">
              <a:lnSpc>
                <a:spcPct val="100000"/>
              </a:lnSpc>
              <a:spcBef>
                <a:spcPts val="5"/>
              </a:spcBef>
              <a:tabLst>
                <a:tab pos="1214120" algn="l"/>
                <a:tab pos="165417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один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федеральный</a:t>
            </a:r>
            <a:r>
              <a:rPr lang="ru-RU" sz="1300" b="1" u="sng" spc="-19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512" y="3795887"/>
            <a:ext cx="41764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" indent="-34925" algn="just">
              <a:lnSpc>
                <a:spcPct val="100000"/>
              </a:lnSpc>
              <a:spcBef>
                <a:spcPts val="1180"/>
              </a:spcBef>
              <a:tabLst>
                <a:tab pos="3236595" algn="l"/>
              </a:tabLst>
            </a:pP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   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регистрации   </a:t>
            </a:r>
            <a:r>
              <a:rPr lang="ru-RU" sz="1300" b="1" spc="-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</a:t>
            </a:r>
            <a:r>
              <a:rPr lang="ru-RU" sz="1300" b="1" spc="-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продукция	</a:t>
            </a:r>
            <a:r>
              <a:rPr lang="ru-RU" sz="1300" b="1" spc="-1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которого</a:t>
            </a:r>
            <a:endParaRPr lang="ru-RU" sz="13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9530" marR="5080" algn="just">
              <a:lnSpc>
                <a:spcPct val="100000"/>
              </a:lnSpc>
              <a:tabLst>
                <a:tab pos="1250950" algn="l"/>
                <a:tab pos="1689735" algn="l"/>
              </a:tabLst>
            </a:pP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	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распространения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преимущественно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300" b="1" spc="-6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300" b="1" spc="18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ерриториях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300" b="1" u="sng" spc="-14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более субъектов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Федерации,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входящих </a:t>
            </a:r>
            <a:r>
              <a:rPr lang="ru-RU" sz="1300" b="1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u="sng" spc="-15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различные  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федеральные </a:t>
            </a:r>
            <a:r>
              <a:rPr lang="ru-RU" sz="1300" b="1" u="sng" spc="-18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3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112" y="843558"/>
            <a:ext cx="331236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</a:t>
            </a:r>
            <a:r>
              <a:rPr lang="ru-RU" sz="1300" b="1" spc="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2120" y="1851671"/>
            <a:ext cx="316835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145" marR="5080" indent="-386080" algn="just">
              <a:lnSpc>
                <a:spcPct val="100000"/>
              </a:lnSpc>
              <a:spcBef>
                <a:spcPts val="105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субъекту</a:t>
            </a:r>
            <a:r>
              <a:rPr lang="ru-RU" sz="1300" b="1" spc="4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19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РФ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112" y="3003798"/>
            <a:ext cx="324036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244" marR="5080" indent="-431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Роскомнадзора  по соответствующему</a:t>
            </a:r>
            <a:r>
              <a:rPr lang="ru-RU" sz="1300" b="1" u="sng" spc="-15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00" b="1" u="sng" spc="-16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федеральному</a:t>
            </a:r>
            <a:r>
              <a:rPr lang="ru-RU" sz="1300" b="1" u="sng" spc="-5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spc="-140" dirty="0" smtClean="0">
                <a:solidFill>
                  <a:srgbClr val="0070C0"/>
                </a:solidFill>
                <a:uFill>
                  <a:solidFill>
                    <a:srgbClr val="1D6FB8"/>
                  </a:solidFill>
                </a:uFill>
                <a:latin typeface="Times New Roman" pitchFamily="18" charset="0"/>
                <a:cs typeface="Times New Roman" pitchFamily="18" charset="0"/>
              </a:rPr>
              <a:t>округу</a:t>
            </a:r>
            <a:endParaRPr lang="ru-RU" sz="13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3939902"/>
            <a:ext cx="316835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Федеральной службы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300" b="1" spc="-15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надзору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сфере </a:t>
            </a:r>
            <a:r>
              <a:rPr lang="ru-RU" sz="1300" b="1" spc="-13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связи, </a:t>
            </a:r>
            <a:r>
              <a:rPr lang="ru-RU" sz="1300" b="1" spc="-16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информационных </a:t>
            </a:r>
            <a:r>
              <a:rPr lang="ru-RU" sz="1300" b="1" spc="-14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 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массовых </a:t>
            </a:r>
            <a:r>
              <a:rPr lang="ru-RU" sz="1300" b="1" spc="-16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коммуникаций </a:t>
            </a:r>
            <a:r>
              <a:rPr lang="ru-RU" sz="1300" b="1" spc="-15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300" b="1" spc="-2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spc="-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ЦФО</a:t>
            </a:r>
            <a:endParaRPr lang="ru-RU" sz="13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8839200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560" y="4083918"/>
            <a:ext cx="77768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сайте Управления Роскомнадзора по Пензенской области </a:t>
            </a:r>
          </a:p>
          <a:p>
            <a:pPr algn="ctr">
              <a:defRPr/>
            </a:pP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www.5</a:t>
            </a:r>
            <a:r>
              <a:rPr lang="ru-RU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400" b="1" u="sng" spc="-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0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4659982"/>
            <a:ext cx="304800" cy="304800"/>
          </a:xfrm>
          <a:prstGeom prst="rect">
            <a:avLst/>
          </a:prstGeom>
        </p:spPr>
      </p:pic>
      <p:pic>
        <p:nvPicPr>
          <p:cNvPr id="294978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23387" r="62660" b="15149"/>
          <a:stretch>
            <a:fillRect/>
          </a:stretch>
        </p:blipFill>
        <p:spPr bwMode="auto">
          <a:xfrm>
            <a:off x="1471579" y="431754"/>
            <a:ext cx="2577199" cy="365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80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 t="23627" r="62694" b="15109"/>
          <a:stretch>
            <a:fillRect/>
          </a:stretch>
        </p:blipFill>
        <p:spPr bwMode="auto">
          <a:xfrm>
            <a:off x="4965700" y="431754"/>
            <a:ext cx="2446387" cy="361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0" y="4011910"/>
            <a:ext cx="8928992" cy="307777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algn="just"/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584" y="1223656"/>
            <a:ext cx="4248472" cy="1259919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624" y="195486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предоставления государственных услуг: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784" y="2499742"/>
            <a:ext cx="484632" cy="487204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600" y="3003798"/>
            <a:ext cx="3960440" cy="519351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  <a:sym typeface="Calibri" panose="020F0502020204030204" pitchFamily="34" charset="0"/>
              </a:rPr>
              <a:t>5 рабочих дней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504" y="62753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4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838700"/>
            <a:ext cx="304800" cy="304800"/>
          </a:xfrm>
          <a:prstGeom prst="rect">
            <a:avLst/>
          </a:prstGeom>
        </p:spPr>
      </p:pic>
      <p:pic>
        <p:nvPicPr>
          <p:cNvPr id="301058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0" t="12912" r="32663" b="6593"/>
          <a:stretch>
            <a:fillRect/>
          </a:stretch>
        </p:blipFill>
        <p:spPr bwMode="auto">
          <a:xfrm>
            <a:off x="5734702" y="987353"/>
            <a:ext cx="2845962" cy="393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7442" y="646355"/>
            <a:ext cx="85810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4393558"/>
            <a:ext cx="88570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4702" y="1606365"/>
            <a:ext cx="33547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9399" y="2866423"/>
            <a:ext cx="3194912" cy="307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512" y="55552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560" y="555526"/>
            <a:ext cx="3456384" cy="30777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512" y="185167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560" y="1059582"/>
            <a:ext cx="3528392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512" y="1131590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560" y="1707654"/>
            <a:ext cx="35283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960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512" y="2859782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960" y="843558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960" y="1995686"/>
            <a:ext cx="288032" cy="369332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4008" y="483518"/>
            <a:ext cx="4499992" cy="1169551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4008" y="1721156"/>
            <a:ext cx="4499992" cy="95410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eaLnBrk="1"/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4008" y="2715766"/>
            <a:ext cx="4499992" cy="738664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552" y="2814196"/>
            <a:ext cx="3600400" cy="52322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1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  <a:sym typeface="Calibri" panose="020F050202020403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11560" y="1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23528" y="3795886"/>
            <a:ext cx="8712968" cy="738664"/>
          </a:xfrm>
          <a:prstGeom prst="rect">
            <a:avLst/>
          </a:prstGeom>
          <a:ln w="19050">
            <a:solidFill>
              <a:srgbClr val="F212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4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347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9" name="Прямоугольник 38"/>
          <p:cNvSpPr/>
          <p:nvPr/>
        </p:nvSpPr>
        <p:spPr bwMode="auto">
          <a:xfrm>
            <a:off x="180851" y="504748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2591264" y="796698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регистрации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Пензенской области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4703035" y="957957"/>
            <a:ext cx="2160240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 bwMode="auto">
          <a:xfrm>
            <a:off x="1979712" y="2427734"/>
            <a:ext cx="72008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7" name="Прямая соединительная линия 66"/>
          <p:cNvCxnSpPr/>
          <p:nvPr/>
        </p:nvCxnSpPr>
        <p:spPr bwMode="auto">
          <a:xfrm>
            <a:off x="5364088" y="300379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9" name="Прямая соединительная линия 68"/>
          <p:cNvCxnSpPr/>
          <p:nvPr/>
        </p:nvCxnSpPr>
        <p:spPr bwMode="auto">
          <a:xfrm>
            <a:off x="3563888" y="2715766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73" name="Прямая соединительная линия 72"/>
          <p:cNvCxnSpPr/>
          <p:nvPr/>
        </p:nvCxnSpPr>
        <p:spPr bwMode="auto">
          <a:xfrm>
            <a:off x="7687072" y="2914734"/>
            <a:ext cx="115212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74" name="Прямоугольник 73"/>
          <p:cNvSpPr/>
          <p:nvPr/>
        </p:nvSpPr>
        <p:spPr bwMode="auto">
          <a:xfrm>
            <a:off x="6951875" y="1155993"/>
            <a:ext cx="2160240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на регистрацию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8058" r="7597" b="3926"/>
          <a:stretch>
            <a:fillRect/>
          </a:stretch>
        </p:blipFill>
        <p:spPr bwMode="auto">
          <a:xfrm>
            <a:off x="2065769" y="1134160"/>
            <a:ext cx="2637266" cy="389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6" t="8884" r="7597" b="9505"/>
          <a:stretch>
            <a:fillRect/>
          </a:stretch>
        </p:blipFill>
        <p:spPr bwMode="auto">
          <a:xfrm>
            <a:off x="4191762" y="1460678"/>
            <a:ext cx="2916324" cy="350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7645" r="7597" b="4340"/>
          <a:stretch>
            <a:fillRect/>
          </a:stretch>
        </p:blipFill>
        <p:spPr bwMode="auto">
          <a:xfrm>
            <a:off x="6433213" y="1506241"/>
            <a:ext cx="2608084" cy="352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8472" r="7597" b="4340"/>
          <a:stretch>
            <a:fillRect/>
          </a:stretch>
        </p:blipFill>
        <p:spPr bwMode="auto">
          <a:xfrm>
            <a:off x="107504" y="1019655"/>
            <a:ext cx="1911218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Ст.19.1 закона о </a:t>
            </a:r>
            <a:r>
              <a:rPr lang="ru-RU" dirty="0" err="1" smtClean="0"/>
              <a:t>сми</a:t>
            </a:r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87624" y="68263"/>
            <a:ext cx="7016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19</a:t>
            </a:r>
            <a:r>
              <a:rPr 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Закона РФ от 27.12.1991 N 2124-1 </a:t>
            </a:r>
            <a:endPara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массовой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информации»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699542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778" y="130679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3778" y="158446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778" y="1892110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419622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923678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552" y="2787774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147814"/>
            <a:ext cx="35283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1033" y="865767"/>
            <a:ext cx="2208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4318" y="2164573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094660" y="183829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94972" y="2083500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102259" y="824433"/>
            <a:ext cx="2504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88476" y="15688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77306" y="1890406"/>
            <a:ext cx="27096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125999" y="1615455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4083918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925" y="3803524"/>
            <a:ext cx="263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9512" y="2643758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40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843558"/>
            <a:ext cx="5112568" cy="3528392"/>
          </a:xfrm>
          <a:prstGeom prst="rect">
            <a:avLst/>
          </a:prstGeom>
          <a:noFill/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236" y="4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0" y="627534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23478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Алгоритм действий на сайте Роскомнадзора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210946" name="Picture 2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5566"/>
            <a:ext cx="1872208" cy="3110513"/>
          </a:xfrm>
          <a:prstGeom prst="rect">
            <a:avLst/>
          </a:prstGeom>
          <a:noFill/>
          <a:ln w="3175">
            <a:solidFill>
              <a:srgbClr val="0070C0"/>
            </a:solidFill>
          </a:ln>
        </p:spPr>
      </p:pic>
      <p:pic>
        <p:nvPicPr>
          <p:cNvPr id="210947" name="Picture 3" descr="D:\Зубарева\Файлы для презентации\Скриншот ЦА\Снимок экрана из 2020-01-15 14-02-24 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1419622"/>
            <a:ext cx="1852821" cy="309634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10948" name="Picture 4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707654"/>
            <a:ext cx="2016224" cy="3168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cxnSp>
        <p:nvCxnSpPr>
          <p:cNvPr id="52" name="Прямая соединительная линия 51"/>
          <p:cNvCxnSpPr/>
          <p:nvPr/>
        </p:nvCxnSpPr>
        <p:spPr bwMode="auto">
          <a:xfrm>
            <a:off x="323528" y="1419622"/>
            <a:ext cx="43204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1475656" y="199568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55" name="Прямоугольник 54"/>
          <p:cNvSpPr/>
          <p:nvPr/>
        </p:nvSpPr>
        <p:spPr bwMode="auto">
          <a:xfrm>
            <a:off x="1187624" y="1131590"/>
            <a:ext cx="190770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2555776" y="1419622"/>
            <a:ext cx="2016224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раздела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7090" name="Picture 2" descr="D:\Зубарева\Файлы для презентации\Скриншот ЦА\Снимок экрана из 2020-01-15 13-48-04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1923678"/>
            <a:ext cx="2160240" cy="311310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57" name="Прямоугольник 56"/>
          <p:cNvSpPr/>
          <p:nvPr/>
        </p:nvSpPr>
        <p:spPr bwMode="auto">
          <a:xfrm>
            <a:off x="4427984" y="1635646"/>
            <a:ext cx="2088232" cy="27699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3131840" y="2715766"/>
            <a:ext cx="36004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5004048" y="3723878"/>
            <a:ext cx="504056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17091" name="Picture 3" descr="D:\Зубарева\Файлы для презентации\Скриншот ЦА\Снимок экрана из 2020-01-15 13-48-59 (2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2139702"/>
            <a:ext cx="2376264" cy="2881638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6516216" y="1707654"/>
            <a:ext cx="2376264" cy="46166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  <a:endParaRPr lang="ru-RU" sz="1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6516216" y="3095551"/>
            <a:ext cx="100811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3167" y="1150063"/>
            <a:ext cx="1058669" cy="79400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17544" y="1706963"/>
            <a:ext cx="1054699" cy="79254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3978" y="2083457"/>
            <a:ext cx="1054699" cy="7925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515759"/>
            <a:ext cx="1054699" cy="792549"/>
          </a:xfrm>
          <a:prstGeom prst="rect">
            <a:avLst/>
          </a:prstGeom>
        </p:spPr>
      </p:pic>
      <p:pic>
        <p:nvPicPr>
          <p:cNvPr id="47" name="4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4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11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eaLnBrk="1"/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 dirty="0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06" y="2020765"/>
            <a:ext cx="6001588" cy="1752845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10589" y="14995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27448" y="4299942"/>
            <a:ext cx="16279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8058" r="7597" b="3926"/>
          <a:stretch>
            <a:fillRect/>
          </a:stretch>
        </p:blipFill>
        <p:spPr bwMode="auto">
          <a:xfrm>
            <a:off x="2036120" y="519288"/>
            <a:ext cx="5518046" cy="42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23528" y="3080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0984" y="1461765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704" y="2278959"/>
            <a:ext cx="4279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047" y="3479288"/>
            <a:ext cx="4150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555526"/>
            <a:ext cx="38164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Пензенской области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/>
            <a:endParaRPr lang="ru-RU" sz="1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4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38341"/>
            <a:ext cx="3672408" cy="4548838"/>
          </a:xfrm>
          <a:prstGeom prst="rect">
            <a:avLst/>
          </a:prstGeom>
          <a:noFill/>
        </p:spPr>
      </p:pic>
      <p:pic>
        <p:nvPicPr>
          <p:cNvPr id="1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9542"/>
            <a:ext cx="360040" cy="1245250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560" y="1851670"/>
            <a:ext cx="36724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560" y="2067694"/>
            <a:ext cx="2160240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4838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395536" y="771551"/>
            <a:ext cx="3816424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5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19548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Ст. 7 Закона РФ от 27.12.1991 N 2124-1 «О средствах массовой информации»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76056" y="1059582"/>
            <a:ext cx="3600400" cy="14927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 dirty="0" smtClean="0">
              <a:solidFill>
                <a:srgbClr val="0070C0"/>
              </a:solidFill>
              <a:hlinkClick r:id="rId4"/>
            </a:endParaRPr>
          </a:p>
        </p:txBody>
      </p:sp>
      <p:pic>
        <p:nvPicPr>
          <p:cNvPr id="162817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147814"/>
            <a:ext cx="2232248" cy="158417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62818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147814"/>
            <a:ext cx="2160240" cy="15493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504" y="627534"/>
            <a:ext cx="4283968" cy="252028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60032" y="555526"/>
            <a:ext cx="4104456" cy="25922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560" y="1131590"/>
            <a:ext cx="604867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отбывающий наказание в местах лишения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свободы 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427734"/>
            <a:ext cx="8136904" cy="7386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Гражданин,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699542"/>
            <a:ext cx="4896544" cy="307777"/>
          </a:xfrm>
          <a:prstGeom prst="rect">
            <a:avLst/>
          </a:prstGeom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признанный судом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недееспособным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560" y="1563638"/>
            <a:ext cx="648072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достигший восемнадцатилетнего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123478"/>
            <a:ext cx="6840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являться 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учредителем и главным редактором СМИ:</a:t>
            </a:r>
            <a:endParaRPr lang="ru-RU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995686"/>
            <a:ext cx="792088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граждан, предприятие, организация, деятельность которых запрещена по закону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99542"/>
            <a:ext cx="307276" cy="37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563638"/>
            <a:ext cx="304826" cy="3718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95686"/>
            <a:ext cx="304826" cy="3718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131590"/>
            <a:ext cx="304826" cy="3718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427734"/>
            <a:ext cx="304826" cy="371888"/>
          </a:xfrm>
          <a:prstGeom prst="rect">
            <a:avLst/>
          </a:prstGeom>
        </p:spPr>
      </p:pic>
      <p:pic>
        <p:nvPicPr>
          <p:cNvPr id="18" name="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748464" y="4731990"/>
            <a:ext cx="304800" cy="3048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291830"/>
            <a:ext cx="30482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1560" y="3291830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</a:t>
            </a:r>
            <a:r>
              <a:rPr lang="en-US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государства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1560" y="3723878"/>
            <a:ext cx="8136904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23878"/>
            <a:ext cx="304826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99592" y="3080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95486"/>
            <a:ext cx="1080120" cy="187220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Прямоугольник 23"/>
          <p:cNvSpPr/>
          <p:nvPr/>
        </p:nvSpPr>
        <p:spPr>
          <a:xfrm>
            <a:off x="2051720" y="1336779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811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4520" y="642087"/>
            <a:ext cx="360040" cy="450049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051720" y="555526"/>
            <a:ext cx="64087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419622"/>
            <a:ext cx="360040" cy="45004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2128867"/>
            <a:ext cx="6264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/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27734"/>
            <a:ext cx="360040" cy="450049"/>
          </a:xfrm>
          <a:prstGeom prst="rect">
            <a:avLst/>
          </a:prstGeom>
          <a:noFill/>
        </p:spPr>
      </p:pic>
      <p:pic>
        <p:nvPicPr>
          <p:cNvPr id="19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3363838"/>
            <a:ext cx="360040" cy="45004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051720" y="3298418"/>
            <a:ext cx="6120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  <a:endParaRPr lang="ru-RU" sz="1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748464" y="4731990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15425</TotalTime>
  <Words>2894</Words>
  <Application>Microsoft Office PowerPoint</Application>
  <PresentationFormat>Экран (16:9)</PresentationFormat>
  <Paragraphs>381</Paragraphs>
  <Slides>45</Slides>
  <Notes>0</Notes>
  <HiddenSlides>0</HiddenSlides>
  <MMClips>43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Тема Office</vt:lpstr>
      <vt:lpstr>1_Тема Office</vt:lpstr>
      <vt:lpstr>Document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Ст.19.1 закона о сми</vt:lpstr>
      <vt:lpstr>Ст.19.1 закона о сми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Ирина Айсаевна Лагуткина</cp:lastModifiedBy>
  <cp:revision>2218</cp:revision>
  <cp:lastPrinted>2020-02-12T09:13:16Z</cp:lastPrinted>
  <dcterms:modified xsi:type="dcterms:W3CDTF">2020-02-26T06:40:11Z</dcterms:modified>
</cp:coreProperties>
</file>